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8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25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63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59.xml" ContentType="application/vnd.openxmlformats-officedocument.presentationml.slide+xml"/>
  <Override PartName="/ppt/slides/slide33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64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05" r:id="rId1"/>
  </p:sldMasterIdLst>
  <p:handoutMasterIdLst>
    <p:handoutMasterId r:id="rId67"/>
  </p:handoutMasterIdLst>
  <p:sldIdLst>
    <p:sldId id="256" r:id="rId2"/>
    <p:sldId id="257" r:id="rId3"/>
    <p:sldId id="265" r:id="rId4"/>
    <p:sldId id="264" r:id="rId5"/>
    <p:sldId id="266" r:id="rId6"/>
    <p:sldId id="268" r:id="rId7"/>
    <p:sldId id="269" r:id="rId8"/>
    <p:sldId id="298" r:id="rId9"/>
    <p:sldId id="299" r:id="rId10"/>
    <p:sldId id="296" r:id="rId11"/>
    <p:sldId id="297" r:id="rId12"/>
    <p:sldId id="300" r:id="rId13"/>
    <p:sldId id="270" r:id="rId14"/>
    <p:sldId id="271" r:id="rId15"/>
    <p:sldId id="272" r:id="rId16"/>
    <p:sldId id="301" r:id="rId17"/>
    <p:sldId id="302" r:id="rId18"/>
    <p:sldId id="304" r:id="rId19"/>
    <p:sldId id="303" r:id="rId20"/>
    <p:sldId id="273" r:id="rId21"/>
    <p:sldId id="274" r:id="rId22"/>
    <p:sldId id="305" r:id="rId23"/>
    <p:sldId id="306" r:id="rId24"/>
    <p:sldId id="275" r:id="rId25"/>
    <p:sldId id="276" r:id="rId26"/>
    <p:sldId id="277" r:id="rId27"/>
    <p:sldId id="307" r:id="rId28"/>
    <p:sldId id="308" r:id="rId29"/>
    <p:sldId id="278" r:id="rId30"/>
    <p:sldId id="279" r:id="rId31"/>
    <p:sldId id="309" r:id="rId32"/>
    <p:sldId id="316" r:id="rId33"/>
    <p:sldId id="311" r:id="rId34"/>
    <p:sldId id="312" r:id="rId35"/>
    <p:sldId id="313" r:id="rId36"/>
    <p:sldId id="310" r:id="rId37"/>
    <p:sldId id="314" r:id="rId38"/>
    <p:sldId id="315" r:id="rId39"/>
    <p:sldId id="280" r:id="rId40"/>
    <p:sldId id="281" r:id="rId41"/>
    <p:sldId id="282" r:id="rId42"/>
    <p:sldId id="317" r:id="rId43"/>
    <p:sldId id="318" r:id="rId44"/>
    <p:sldId id="283" r:id="rId45"/>
    <p:sldId id="284" r:id="rId46"/>
    <p:sldId id="285" r:id="rId47"/>
    <p:sldId id="286" r:id="rId48"/>
    <p:sldId id="287" r:id="rId49"/>
    <p:sldId id="319" r:id="rId50"/>
    <p:sldId id="288" r:id="rId51"/>
    <p:sldId id="289" r:id="rId52"/>
    <p:sldId id="290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291" r:id="rId61"/>
    <p:sldId id="292" r:id="rId62"/>
    <p:sldId id="293" r:id="rId63"/>
    <p:sldId id="327" r:id="rId64"/>
    <p:sldId id="328" r:id="rId65"/>
    <p:sldId id="329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presProps" Target="presProps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B04FA-A572-4B4A-8B75-3E09F462E265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F4862-69FE-B247-9883-89623D718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0422-633E-4605-9308-A828A7033003}" type="datetimeFigureOut">
              <a:rPr lang="en-US" smtClean="0"/>
              <a:pPr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FFAE2-5485-4F2F-AF3B-8E25B9D24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scholastic.com/kids/homework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gets.gc.k12.va.us/elementary/" TargetMode="External"/><Relationship Id="rId3" Type="http://schemas.openxmlformats.org/officeDocument/2006/relationships/hyperlink" Target="http://www.bjpinchbeck.com/healthandpe.html" TargetMode="External"/><Relationship Id="rId5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0.xml"/><Relationship Id="rId4" Type="http://schemas.openxmlformats.org/officeDocument/2006/relationships/slide" Target="slide24.xml"/><Relationship Id="rId5" Type="http://schemas.openxmlformats.org/officeDocument/2006/relationships/slide" Target="slide29.xml"/><Relationship Id="rId7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9" Type="http://schemas.openxmlformats.org/officeDocument/2006/relationships/slide" Target="slide60.xml"/><Relationship Id="rId3" Type="http://schemas.openxmlformats.org/officeDocument/2006/relationships/slide" Target="slide20.xml"/><Relationship Id="rId6" Type="http://schemas.openxmlformats.org/officeDocument/2006/relationships/slide" Target="slide3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learner.org/interactives/parkphysics/coaster/" TargetMode="External"/><Relationship Id="rId3" Type="http://schemas.openxmlformats.org/officeDocument/2006/relationships/image" Target="../media/image1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hyperlink" Target="http://kids.mysterynet.com/" TargetMode="Externa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slide" Target="slide5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3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rzanoresearch.com/reproducibles/vocabulary_games.html%23reproducibles" TargetMode="External"/><Relationship Id="rId4" Type="http://schemas.openxmlformats.org/officeDocument/2006/relationships/hyperlink" Target="http://manila.esu6.org/instructionalstrategies/" TargetMode="External"/><Relationship Id="rId5" Type="http://schemas.openxmlformats.org/officeDocument/2006/relationships/hyperlink" Target="http://www.ccsweb.cabarrus.k12.nc.us/education/components/scrapbook/default.php?sectiondetailid=93625&amp;" TargetMode="External"/><Relationship Id="rId7" Type="http://schemas.openxmlformats.org/officeDocument/2006/relationships/hyperlink" Target="http://www.marzanoresearch.com/reproducibles/formative_assessment.html%23reproducible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cs.k12.tn.us/rc/instruction/marzano_strategies.htm" TargetMode="External"/><Relationship Id="rId9" Type="http://schemas.openxmlformats.org/officeDocument/2006/relationships/hyperlink" Target="http://www.marzanoresearch.com/reproducibles/highly_engaged.html%23reproducibles" TargetMode="External"/><Relationship Id="rId3" Type="http://schemas.openxmlformats.org/officeDocument/2006/relationships/hyperlink" Target="http://t4.jordan.k12.ut.us/professional_development/strategies/%23four" TargetMode="External"/><Relationship Id="rId6" Type="http://schemas.openxmlformats.org/officeDocument/2006/relationships/hyperlink" Target="http://www.marzanoresearch.com/reproducibles/designing_teaching.html%23reproducible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9624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Broadway" pitchFamily="82" charset="0"/>
              </a:rPr>
              <a:t>Instructional Strategies</a:t>
            </a:r>
            <a:br>
              <a:rPr lang="en-US" sz="6000" dirty="0" smtClean="0">
                <a:latin typeface="Broadway" pitchFamily="82" charset="0"/>
              </a:rPr>
            </a:br>
            <a:r>
              <a:rPr lang="en-US" sz="6000" dirty="0" smtClean="0">
                <a:latin typeface="Broadway" pitchFamily="82" charset="0"/>
              </a:rPr>
              <a:t>and </a:t>
            </a:r>
            <a:br>
              <a:rPr lang="en-US" sz="6000" dirty="0" smtClean="0">
                <a:latin typeface="Broadway" pitchFamily="82" charset="0"/>
              </a:rPr>
            </a:br>
            <a:r>
              <a:rPr lang="en-US" sz="6000" dirty="0" smtClean="0">
                <a:latin typeface="Broadway" pitchFamily="82" charset="0"/>
              </a:rPr>
              <a:t>Technology</a:t>
            </a:r>
            <a:endParaRPr lang="en-US" sz="6000" dirty="0">
              <a:latin typeface="Broadway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6488668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Robert </a:t>
            </a:r>
            <a:r>
              <a:rPr lang="en-US" dirty="0" err="1" smtClean="0"/>
              <a:t>Marzano’s</a:t>
            </a:r>
            <a:r>
              <a:rPr lang="en-US" dirty="0" smtClean="0"/>
              <a:t>  “ Classroom Instruction That Works”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714375"/>
            <a:ext cx="74104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75" y="366713"/>
            <a:ext cx="78676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Return 2">
            <a:hlinkClick r:id="rId3" action="ppaction://hlinksldjump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Powerpoint</a:t>
            </a:r>
            <a:endParaRPr lang="en-US" dirty="0" smtClean="0"/>
          </a:p>
          <a:p>
            <a:r>
              <a:rPr lang="en-US" dirty="0" smtClean="0"/>
              <a:t>Inspiration/</a:t>
            </a:r>
            <a:r>
              <a:rPr lang="en-US" dirty="0" err="1" smtClean="0"/>
              <a:t>Kidspiration</a:t>
            </a:r>
            <a:endParaRPr lang="en-US" dirty="0" smtClean="0"/>
          </a:p>
          <a:p>
            <a:r>
              <a:rPr lang="en-US" dirty="0" err="1" smtClean="0"/>
              <a:t>Webspiration</a:t>
            </a:r>
            <a:endParaRPr lang="en-US" dirty="0" smtClean="0"/>
          </a:p>
          <a:p>
            <a:r>
              <a:rPr lang="en-US" dirty="0" err="1" smtClean="0"/>
              <a:t>Smartboard</a:t>
            </a:r>
            <a:endParaRPr lang="en-US" dirty="0" smtClean="0"/>
          </a:p>
          <a:p>
            <a:r>
              <a:rPr lang="en-US" dirty="0" smtClean="0"/>
              <a:t>Spreadsheet</a:t>
            </a:r>
          </a:p>
          <a:p>
            <a:r>
              <a:rPr lang="en-US" dirty="0" smtClean="0"/>
              <a:t>Word Processor</a:t>
            </a:r>
          </a:p>
          <a:p>
            <a:r>
              <a:rPr lang="en-US" dirty="0" smtClean="0"/>
              <a:t>Online Games</a:t>
            </a:r>
          </a:p>
          <a:p>
            <a:r>
              <a:rPr lang="en-US" dirty="0" smtClean="0"/>
              <a:t>Other Web 2.0 Tools</a:t>
            </a:r>
          </a:p>
          <a:p>
            <a:endParaRPr lang="en-US" dirty="0"/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305800" y="6248400"/>
            <a:ext cx="533400" cy="3810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Summarizing and Note Taking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To effectively </a:t>
            </a:r>
            <a:r>
              <a:rPr lang="en-US" i="1" smtClean="0"/>
              <a:t>summarize</a:t>
            </a:r>
            <a:r>
              <a:rPr lang="en-US" smtClean="0"/>
              <a:t>, students must delete some information, substitute some information, and keep some information.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 effectively delete, substitute, and keep information, students must analyze the information thoroughly.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Summarizing and Note Taking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Being aware of the explicit structure of information is an aid to summarizing information.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Provide opportunities for students to summarize key content.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Summarizing and Note Taking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Teach students how to process information for their own </a:t>
            </a:r>
            <a:r>
              <a:rPr lang="en-US" i="1" smtClean="0"/>
              <a:t>note taking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Use summary frames and other organizers to </a:t>
            </a:r>
            <a:r>
              <a:rPr lang="en-US" i="1" smtClean="0"/>
              <a:t>assist students who learn visually.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8200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dirty="0" smtClean="0"/>
              <a:t>Rule – Based Summarizing</a:t>
            </a:r>
            <a:endParaRPr lang="en-US" sz="3200" dirty="0" smtClean="0"/>
          </a:p>
          <a:p>
            <a:pPr>
              <a:buNone/>
            </a:pPr>
            <a:r>
              <a:rPr lang="en-US" sz="2400" b="1" dirty="0" smtClean="0"/>
              <a:t>Summary Rule # 1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Use the</a:t>
            </a:r>
          </a:p>
          <a:p>
            <a:pPr algn="ctr">
              <a:buNone/>
            </a:pPr>
            <a:r>
              <a:rPr lang="en-US" sz="2400" b="1" strike="sngStrike" dirty="0" smtClean="0"/>
              <a:t>Single Strike Out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to take out material that is not important for your understanding.</a:t>
            </a:r>
          </a:p>
          <a:p>
            <a:pPr>
              <a:buNone/>
            </a:pPr>
            <a:r>
              <a:rPr lang="en-US" sz="1200" dirty="0" smtClean="0"/>
              <a:t> </a:t>
            </a:r>
          </a:p>
          <a:p>
            <a:pPr>
              <a:buNone/>
            </a:pPr>
            <a:r>
              <a:rPr lang="en-US" sz="1200" dirty="0" smtClean="0"/>
              <a:t> </a:t>
            </a:r>
          </a:p>
          <a:p>
            <a:pPr>
              <a:buNone/>
            </a:pPr>
            <a:r>
              <a:rPr lang="en-US" sz="2400" b="1" dirty="0" smtClean="0"/>
              <a:t>Summary Rule # 2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Use the</a:t>
            </a:r>
          </a:p>
          <a:p>
            <a:pPr algn="ctr">
              <a:buNone/>
            </a:pPr>
            <a:r>
              <a:rPr lang="en-US" sz="2400" b="1" strike="dblStrike" dirty="0" smtClean="0"/>
              <a:t>Double Strike Out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to take out words that repeat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533400"/>
            <a:ext cx="8305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Summary Rule # 3</a:t>
            </a:r>
            <a:endParaRPr lang="en-US" sz="2400" dirty="0" smtClean="0"/>
          </a:p>
          <a:p>
            <a:pPr algn="ctr"/>
            <a:r>
              <a:rPr lang="en-US" sz="2400" dirty="0" smtClean="0"/>
              <a:t>Replace lists of things with one word that </a:t>
            </a:r>
            <a:r>
              <a:rPr lang="en-US" sz="2400" i="1" dirty="0" smtClean="0"/>
              <a:t>describes </a:t>
            </a:r>
            <a:r>
              <a:rPr lang="en-US" sz="2400" dirty="0" smtClean="0"/>
              <a:t>the things in the list.</a:t>
            </a:r>
          </a:p>
          <a:p>
            <a:pPr algn="ctr"/>
            <a:r>
              <a:rPr lang="en-US" sz="2400" i="1" dirty="0" smtClean="0"/>
              <a:t>(example:  replace ‘apples, oranges, lemons, and limes’ with ‘fruit’)  </a:t>
            </a:r>
            <a:r>
              <a:rPr lang="en-US" sz="2400" dirty="0" smtClean="0"/>
              <a:t>Highlight these words in red.</a:t>
            </a:r>
          </a:p>
          <a:p>
            <a:pPr algn="ctr"/>
            <a:r>
              <a:rPr lang="en-US" sz="2400" dirty="0" smtClean="0"/>
              <a:t> </a:t>
            </a:r>
          </a:p>
          <a:p>
            <a:r>
              <a:rPr lang="en-US" sz="2400" dirty="0" smtClean="0"/>
              <a:t> </a:t>
            </a:r>
          </a:p>
          <a:p>
            <a:r>
              <a:rPr lang="en-US" sz="2400" b="1" dirty="0" smtClean="0"/>
              <a:t>Summary Rule # 4</a:t>
            </a:r>
            <a:endParaRPr lang="en-US" sz="2400" dirty="0" smtClean="0"/>
          </a:p>
          <a:p>
            <a:pPr algn="ctr"/>
            <a:r>
              <a:rPr lang="en-US" sz="2400" u="sng" dirty="0" smtClean="0"/>
              <a:t>Find the topic sentence,</a:t>
            </a:r>
            <a:r>
              <a:rPr lang="en-US" sz="2400" dirty="0" smtClean="0"/>
              <a:t> and underline in </a:t>
            </a:r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.</a:t>
            </a:r>
          </a:p>
          <a:p>
            <a:pPr algn="ctr"/>
            <a:r>
              <a:rPr lang="en-US" sz="2400" dirty="0" smtClean="0"/>
              <a:t>If you can’t find the topic sentence, make one up and write it in </a:t>
            </a:r>
            <a:r>
              <a:rPr lang="en-US" sz="2400" dirty="0" smtClean="0">
                <a:solidFill>
                  <a:srgbClr val="FF0000"/>
                </a:solidFill>
              </a:rPr>
              <a:t>red ink</a:t>
            </a:r>
            <a:r>
              <a:rPr lang="en-US" sz="2400" dirty="0" smtClean="0"/>
              <a:t>.</a:t>
            </a:r>
          </a:p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Teaching Strategies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820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dirty="0" smtClean="0"/>
              <a:t>Summary Frames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en-US" sz="2400" dirty="0" smtClean="0"/>
              <a:t>A series of questions the teacher provides to the student to highlight the critical elements  for specific types of information.</a:t>
            </a:r>
          </a:p>
          <a:p>
            <a:pPr lvl="2">
              <a:buFontTx/>
              <a:buChar char="-"/>
            </a:pPr>
            <a:r>
              <a:rPr lang="en-US" sz="2400" dirty="0" smtClean="0"/>
              <a:t>Narrative Frame</a:t>
            </a:r>
          </a:p>
          <a:p>
            <a:pPr lvl="2">
              <a:buFontTx/>
              <a:buChar char="-"/>
            </a:pPr>
            <a:r>
              <a:rPr lang="en-US" sz="2400" dirty="0" smtClean="0"/>
              <a:t>Topic Frame</a:t>
            </a:r>
          </a:p>
          <a:p>
            <a:pPr lvl="2">
              <a:buFontTx/>
              <a:buChar char="-"/>
            </a:pPr>
            <a:r>
              <a:rPr lang="en-US" sz="2400" dirty="0" smtClean="0"/>
              <a:t>Definition Frame</a:t>
            </a:r>
          </a:p>
          <a:p>
            <a:pPr lvl="2">
              <a:buFontTx/>
              <a:buChar char="-"/>
            </a:pPr>
            <a:r>
              <a:rPr lang="en-US" sz="2400" dirty="0" smtClean="0"/>
              <a:t>Argumentation Frame</a:t>
            </a:r>
          </a:p>
          <a:p>
            <a:pPr lvl="2">
              <a:buFontTx/>
              <a:buChar char="-"/>
            </a:pPr>
            <a:r>
              <a:rPr lang="en-US" sz="2400" dirty="0" smtClean="0"/>
              <a:t>Problem/Solution Frame</a:t>
            </a:r>
          </a:p>
          <a:p>
            <a:pPr lvl="2">
              <a:buFontTx/>
              <a:buChar char="-"/>
            </a:pPr>
            <a:r>
              <a:rPr lang="en-US" sz="2400" dirty="0" smtClean="0"/>
              <a:t>Conversation Frame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67600" cy="4525963"/>
          </a:xfrm>
        </p:spPr>
        <p:txBody>
          <a:bodyPr/>
          <a:lstStyle/>
          <a:p>
            <a:r>
              <a:rPr lang="en-US" dirty="0" err="1" smtClean="0"/>
              <a:t>Smartboard</a:t>
            </a:r>
            <a:endParaRPr lang="en-US" dirty="0" smtClean="0"/>
          </a:p>
          <a:p>
            <a:r>
              <a:rPr lang="en-US" dirty="0" err="1" smtClean="0"/>
              <a:t>Powerpoint</a:t>
            </a:r>
            <a:endParaRPr lang="en-US" dirty="0" smtClean="0"/>
          </a:p>
          <a:p>
            <a:r>
              <a:rPr lang="en-US" dirty="0" smtClean="0"/>
              <a:t>Word Processor</a:t>
            </a:r>
          </a:p>
          <a:p>
            <a:r>
              <a:rPr lang="en-US" dirty="0" smtClean="0"/>
              <a:t>Kid Pix or similar program (write &amp; illustrate)</a:t>
            </a:r>
          </a:p>
          <a:p>
            <a:r>
              <a:rPr lang="en-US" dirty="0" smtClean="0"/>
              <a:t>Inspiration/</a:t>
            </a:r>
            <a:r>
              <a:rPr lang="en-US" dirty="0" err="1" smtClean="0"/>
              <a:t>Kidspiration</a:t>
            </a:r>
            <a:endParaRPr lang="en-US" dirty="0" smtClean="0"/>
          </a:p>
          <a:p>
            <a:r>
              <a:rPr lang="en-US" dirty="0" smtClean="0"/>
              <a:t>Other Web 2.0 Tools</a:t>
            </a:r>
          </a:p>
          <a:p>
            <a:endParaRPr lang="en-US" dirty="0"/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382000" y="6248400"/>
            <a:ext cx="457200" cy="3810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Pulling a Rabbit Out of A Hat!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09599"/>
          </a:xfrm>
        </p:spPr>
        <p:txBody>
          <a:bodyPr/>
          <a:lstStyle/>
          <a:p>
            <a:r>
              <a:rPr lang="en-US" dirty="0" smtClean="0"/>
              <a:t>Which one is best???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828800"/>
            <a:ext cx="79248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Learning Styles </a:t>
            </a:r>
          </a:p>
          <a:p>
            <a:r>
              <a:rPr lang="en-US" sz="3200" dirty="0" smtClean="0"/>
              <a:t>	</a:t>
            </a:r>
            <a:r>
              <a:rPr lang="en-US" sz="2400" dirty="0" smtClean="0"/>
              <a:t>Howard Gardner’s Multiple Intelligences</a:t>
            </a:r>
          </a:p>
          <a:p>
            <a:endParaRPr lang="en-US" sz="3200" dirty="0"/>
          </a:p>
          <a:p>
            <a:r>
              <a:rPr lang="en-US" sz="3200" dirty="0" smtClean="0"/>
              <a:t>Variety of Methods</a:t>
            </a:r>
          </a:p>
          <a:p>
            <a:r>
              <a:rPr lang="en-US" sz="3200" dirty="0"/>
              <a:t>	</a:t>
            </a:r>
            <a:r>
              <a:rPr lang="en-US" sz="2800" dirty="0" smtClean="0"/>
              <a:t>Direct Teaching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Problem –Based Learning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Inductive Thinking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Cooperative Learning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Role Playing</a:t>
            </a:r>
          </a:p>
          <a:p>
            <a:r>
              <a:rPr lang="en-US" sz="2800" dirty="0" smtClean="0"/>
              <a:t>	Simulation											</a:t>
            </a:r>
            <a:r>
              <a:rPr lang="en-US" sz="3200" dirty="0" smtClean="0"/>
              <a:t>		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Reinforcing Effort and Providing Recognition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Not all students realize the importance of believing in effort.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Students can learn to change their beliefs to an emphasis on effort.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Rewards do not necessarily have a negative effect on intrinsic motivation.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Reinforcing Effort and Providing Recognition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Reward is most effective when it is contingent on the attainment of some standard of performance.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Abstract symbolic recognition is more effective than tangible rewards.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828801"/>
            <a:ext cx="8229600" cy="3733800"/>
          </a:xfrm>
        </p:spPr>
        <p:txBody>
          <a:bodyPr/>
          <a:lstStyle/>
          <a:p>
            <a:r>
              <a:rPr lang="en-US" dirty="0" smtClean="0"/>
              <a:t>Charts </a:t>
            </a:r>
          </a:p>
          <a:p>
            <a:r>
              <a:rPr lang="en-US" dirty="0" smtClean="0"/>
              <a:t>Token economy</a:t>
            </a:r>
          </a:p>
          <a:p>
            <a:r>
              <a:rPr lang="en-US" dirty="0" smtClean="0"/>
              <a:t>Praise</a:t>
            </a:r>
          </a:p>
          <a:p>
            <a:r>
              <a:rPr lang="en-US" dirty="0" smtClean="0"/>
              <a:t>Certificates/Awards</a:t>
            </a:r>
          </a:p>
          <a:p>
            <a:r>
              <a:rPr lang="en-US" dirty="0" smtClean="0"/>
              <a:t>Positive Feedback</a:t>
            </a:r>
          </a:p>
          <a:p>
            <a:r>
              <a:rPr lang="en-US" dirty="0" smtClean="0"/>
              <a:t>Showcase their work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67600" cy="3810000"/>
          </a:xfrm>
        </p:spPr>
        <p:txBody>
          <a:bodyPr/>
          <a:lstStyle/>
          <a:p>
            <a:r>
              <a:rPr lang="en-US" dirty="0" smtClean="0"/>
              <a:t>Rubrics w/Rubric Maker or </a:t>
            </a:r>
            <a:r>
              <a:rPr lang="en-US" dirty="0" err="1" smtClean="0"/>
              <a:t>RubiStar</a:t>
            </a:r>
            <a:endParaRPr lang="en-US" dirty="0" smtClean="0"/>
          </a:p>
          <a:p>
            <a:r>
              <a:rPr lang="en-US" dirty="0" smtClean="0"/>
              <a:t>Websites w/interactive Activities</a:t>
            </a:r>
          </a:p>
          <a:p>
            <a:r>
              <a:rPr lang="en-US" dirty="0" err="1" smtClean="0"/>
              <a:t>Powerpoint</a:t>
            </a:r>
            <a:r>
              <a:rPr lang="en-US" dirty="0" smtClean="0"/>
              <a:t> Games</a:t>
            </a:r>
          </a:p>
          <a:p>
            <a:r>
              <a:rPr lang="en-US" dirty="0" smtClean="0"/>
              <a:t>Certificate Maker</a:t>
            </a:r>
          </a:p>
          <a:p>
            <a:r>
              <a:rPr lang="en-US" dirty="0" err="1" smtClean="0"/>
              <a:t>Webpages</a:t>
            </a:r>
            <a:r>
              <a:rPr lang="en-US" dirty="0" smtClean="0"/>
              <a:t>/Wiki to post student work</a:t>
            </a:r>
          </a:p>
          <a:p>
            <a:r>
              <a:rPr lang="en-US" dirty="0" smtClean="0"/>
              <a:t>E-mail to parents</a:t>
            </a:r>
          </a:p>
          <a:p>
            <a:r>
              <a:rPr lang="en-US" dirty="0" smtClean="0"/>
              <a:t>Student broadcasts/newscasts as Podcasts</a:t>
            </a:r>
          </a:p>
          <a:p>
            <a:endParaRPr lang="en-US" dirty="0"/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305800" y="6096000"/>
            <a:ext cx="533400" cy="5334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Homework and Practice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amount of homework assigned to students should be different from elementary to middle school to high school.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About 10 minutes per grade level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Parent involvement in homework should be kept to a minimum.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Homework and Practice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purpose of homework should be identified and articulated.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homework is assigned, it should be commented 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Establish and communicate a homework policy.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Homework and Practice</a:t>
            </a:r>
            <a:br>
              <a:rPr lang="en-US" smtClean="0"/>
            </a:b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homework assignments that clearly articulate the purpose and outcome.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Vary the approaches to providing feedback on homework assignments.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828801"/>
            <a:ext cx="8229600" cy="3733800"/>
          </a:xfrm>
        </p:spPr>
        <p:txBody>
          <a:bodyPr/>
          <a:lstStyle/>
          <a:p>
            <a:r>
              <a:rPr lang="en-US" dirty="0" smtClean="0"/>
              <a:t>Charts </a:t>
            </a:r>
          </a:p>
          <a:p>
            <a:r>
              <a:rPr lang="en-US" dirty="0" smtClean="0"/>
              <a:t>Homework Books</a:t>
            </a:r>
          </a:p>
          <a:p>
            <a:r>
              <a:rPr lang="en-US" dirty="0" smtClean="0"/>
              <a:t>Positive Feedback</a:t>
            </a:r>
          </a:p>
          <a:p>
            <a:r>
              <a:rPr lang="en-US" dirty="0" smtClean="0"/>
              <a:t>Homework Help/Club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67600" cy="3810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Webpages</a:t>
            </a:r>
            <a:r>
              <a:rPr lang="en-US" dirty="0" smtClean="0"/>
              <a:t>/Wiki to post assignments, policies, etc..</a:t>
            </a:r>
          </a:p>
          <a:p>
            <a:r>
              <a:rPr lang="en-US" dirty="0" smtClean="0"/>
              <a:t>Informational </a:t>
            </a:r>
            <a:r>
              <a:rPr lang="en-US" dirty="0" err="1" smtClean="0"/>
              <a:t>Powerpoints</a:t>
            </a:r>
            <a:endParaRPr lang="en-US" dirty="0" smtClean="0"/>
          </a:p>
          <a:p>
            <a:r>
              <a:rPr lang="en-US" dirty="0" smtClean="0"/>
              <a:t>Practice websites  </a:t>
            </a:r>
            <a:r>
              <a:rPr lang="en-US" sz="2200" dirty="0" smtClean="0"/>
              <a:t>(</a:t>
            </a:r>
            <a:r>
              <a:rPr lang="en-US" sz="2200" dirty="0" smtClean="0">
                <a:hlinkClick r:id="rId2"/>
              </a:rPr>
              <a:t>http://gets.gc.k12.va.us/elementary/</a:t>
            </a:r>
            <a:r>
              <a:rPr lang="en-US" sz="2200" dirty="0" smtClean="0"/>
              <a:t>)</a:t>
            </a:r>
          </a:p>
          <a:p>
            <a:r>
              <a:rPr lang="en-US" dirty="0" smtClean="0"/>
              <a:t>Homework Online Helpers</a:t>
            </a:r>
          </a:p>
          <a:p>
            <a:pPr lvl="1"/>
            <a:r>
              <a:rPr lang="en-US" dirty="0" smtClean="0"/>
              <a:t> PJ Pinchbecks’ (</a:t>
            </a:r>
            <a:r>
              <a:rPr lang="en-US" dirty="0" smtClean="0">
                <a:hlinkClick r:id="rId3"/>
              </a:rPr>
              <a:t>http://www.bjpinchbeck.com/healthandpe.html</a:t>
            </a:r>
            <a:r>
              <a:rPr lang="en-US" dirty="0" smtClean="0"/>
              <a:t>), etc..</a:t>
            </a:r>
          </a:p>
          <a:p>
            <a:pPr lvl="1"/>
            <a:r>
              <a:rPr lang="en-US" dirty="0" smtClean="0"/>
              <a:t>Homework Hub (</a:t>
            </a:r>
            <a:r>
              <a:rPr lang="en-US" dirty="0" smtClean="0">
                <a:hlinkClick r:id="rId4"/>
              </a:rPr>
              <a:t>http://www.scholastic.com/kids/homework</a:t>
            </a:r>
            <a:r>
              <a:rPr lang="en-US" dirty="0" smtClean="0"/>
              <a:t>/)</a:t>
            </a:r>
          </a:p>
        </p:txBody>
      </p:sp>
      <p:sp>
        <p:nvSpPr>
          <p:cNvPr id="4" name="Action Button: Return 3">
            <a:hlinkClick r:id="rId5" action="ppaction://hlinksldjump" highlightClick="1"/>
          </p:cNvPr>
          <p:cNvSpPr/>
          <p:nvPr/>
        </p:nvSpPr>
        <p:spPr>
          <a:xfrm>
            <a:off x="8229600" y="6096000"/>
            <a:ext cx="609600" cy="7620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Nonlinguistic Representations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 variety of activities to produce </a:t>
            </a:r>
            <a:r>
              <a:rPr lang="en-US" i="1" smtClean="0"/>
              <a:t>nonlinguistic representations</a:t>
            </a:r>
            <a:r>
              <a:rPr lang="en-US" smtClean="0"/>
              <a:t> should be used.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Creating graphic representations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Making physical models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Generating mental pictures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Drawing pictures and pictographs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Engaging in kinesthetic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Research-Based Instruction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Robert Marzano, Debra Pickering, and Jane Pollock reviewed hundreds of studies on instructional practices that have proven to effect student achievement.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Beginning with the method statistically proven to be most effective, each method will be described.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Nonlinguistic Representations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Nonlinguistic representations should </a:t>
            </a:r>
            <a:r>
              <a:rPr lang="en-US" sz="4000" i="1" smtClean="0"/>
              <a:t>elaborate on the pre-existing knowledge</a:t>
            </a:r>
            <a:r>
              <a:rPr lang="en-US" sz="4000" smtClean="0"/>
              <a:t> or the newly introduced knowledge.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67600" cy="3810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500" dirty="0" smtClean="0"/>
              <a:t>Inspiration, </a:t>
            </a:r>
            <a:r>
              <a:rPr lang="en-US" sz="3500" dirty="0" err="1" smtClean="0"/>
              <a:t>Kidspiration</a:t>
            </a:r>
            <a:r>
              <a:rPr lang="en-US" sz="3500" dirty="0" smtClean="0"/>
              <a:t>, </a:t>
            </a:r>
            <a:r>
              <a:rPr lang="en-US" sz="3500" dirty="0" err="1" smtClean="0"/>
              <a:t>Webspiration</a:t>
            </a:r>
            <a:endParaRPr lang="en-US" sz="3500" dirty="0" smtClean="0"/>
          </a:p>
          <a:p>
            <a:pPr lvl="1"/>
            <a:r>
              <a:rPr lang="en-US" dirty="0" smtClean="0"/>
              <a:t>Descriptive patterns  - facts about specific persons, places , things and events</a:t>
            </a:r>
          </a:p>
          <a:p>
            <a:pPr lvl="1"/>
            <a:r>
              <a:rPr lang="en-US" dirty="0" smtClean="0"/>
              <a:t>Time-Sequence patterns – events in chronological order</a:t>
            </a:r>
          </a:p>
          <a:p>
            <a:pPr lvl="1"/>
            <a:r>
              <a:rPr lang="en-US" dirty="0" smtClean="0"/>
              <a:t>Process/cause-effect patterns – sequence of steps or specific outcome from cause</a:t>
            </a:r>
          </a:p>
          <a:p>
            <a:pPr lvl="1"/>
            <a:r>
              <a:rPr lang="en-US" dirty="0" smtClean="0"/>
              <a:t>Episode patterns – organize information about specific events including setting, </a:t>
            </a:r>
          </a:p>
          <a:p>
            <a:pPr lvl="1"/>
            <a:r>
              <a:rPr lang="en-US" dirty="0" smtClean="0"/>
              <a:t>Generalization/principle patterns</a:t>
            </a:r>
          </a:p>
          <a:p>
            <a:pPr lvl="1"/>
            <a:r>
              <a:rPr lang="en-US" dirty="0" smtClean="0"/>
              <a:t>Concept patterns</a:t>
            </a:r>
          </a:p>
          <a:p>
            <a:pPr lvl="1"/>
            <a:endParaRPr lang="en-US" dirty="0" smtClean="0"/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077200" y="6172200"/>
            <a:ext cx="685800" cy="685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057400"/>
            <a:ext cx="8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Word Processor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Digital Camera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Moviemaker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PhotoStory</a:t>
            </a:r>
            <a:r>
              <a:rPr lang="en-U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Discovery Streaming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Web 2.0 tools (</a:t>
            </a:r>
            <a:r>
              <a:rPr lang="en-US" sz="3200" dirty="0" err="1" smtClean="0"/>
              <a:t>Animoto</a:t>
            </a:r>
            <a:r>
              <a:rPr lang="en-US" sz="3200" dirty="0" smtClean="0"/>
              <a:t> etc..)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001000" y="6019800"/>
            <a:ext cx="533400" cy="6096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1076325"/>
            <a:ext cx="75819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2588" y="876300"/>
            <a:ext cx="58388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509588"/>
            <a:ext cx="7610475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1109663"/>
            <a:ext cx="680085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5088" y="1471613"/>
            <a:ext cx="39338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8" y="671513"/>
            <a:ext cx="9077325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Return 2">
            <a:hlinkClick r:id="rId3" action="ppaction://hlinksldjump" highlightClick="1"/>
          </p:cNvPr>
          <p:cNvSpPr/>
          <p:nvPr/>
        </p:nvSpPr>
        <p:spPr>
          <a:xfrm>
            <a:off x="8458200" y="6400800"/>
            <a:ext cx="457200" cy="4572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93037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Cooperative Learning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Organizing groups based on ability should be done sparingly.  </a:t>
            </a:r>
          </a:p>
          <a:p>
            <a:pPr lvl="1" eaLnBrk="1" hangingPunct="1"/>
            <a:r>
              <a:rPr lang="en-US" i="1" smtClean="0"/>
              <a:t>Students of low ability perform worse when they are placed in homogeneous groups.</a:t>
            </a:r>
          </a:p>
          <a:p>
            <a:pPr lvl="1" eaLnBrk="1" hangingPunct="1"/>
            <a:r>
              <a:rPr lang="en-US" smtClean="0"/>
              <a:t>Students of high ability perform only marginally better when homogeneously grouped.</a:t>
            </a:r>
          </a:p>
          <a:p>
            <a:pPr lvl="1" eaLnBrk="1" hangingPunct="1"/>
            <a:r>
              <a:rPr lang="en-US" smtClean="0"/>
              <a:t>Middle ability students benefit most.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 Instructional Strategies</a:t>
            </a:r>
            <a:br>
              <a:rPr lang="en-US" dirty="0" smtClean="0"/>
            </a:br>
            <a:r>
              <a:rPr lang="en-US" dirty="0" smtClean="0"/>
              <a:t>That Improve Student Achievement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Identifying Similarities and Differences</a:t>
            </a:r>
          </a:p>
          <a:p>
            <a:r>
              <a:rPr lang="en-US" dirty="0" smtClean="0"/>
              <a:t>Summarizing and Note Taking</a:t>
            </a:r>
          </a:p>
          <a:p>
            <a:r>
              <a:rPr lang="en-US" dirty="0" smtClean="0"/>
              <a:t>Reinforcing Effort and Providing Recognition</a:t>
            </a:r>
          </a:p>
          <a:p>
            <a:r>
              <a:rPr lang="en-US" dirty="0" smtClean="0"/>
              <a:t>Homework and Practice</a:t>
            </a:r>
          </a:p>
          <a:p>
            <a:r>
              <a:rPr lang="en-US" dirty="0" smtClean="0"/>
              <a:t>Nonlinguistic Representations</a:t>
            </a:r>
          </a:p>
          <a:p>
            <a:r>
              <a:rPr lang="en-US" dirty="0" smtClean="0"/>
              <a:t>Cooperative Learning</a:t>
            </a:r>
          </a:p>
          <a:p>
            <a:r>
              <a:rPr lang="en-US" dirty="0" smtClean="0"/>
              <a:t>Setting Objectives and Providing Feedback</a:t>
            </a:r>
          </a:p>
          <a:p>
            <a:r>
              <a:rPr lang="en-US" dirty="0" smtClean="0"/>
              <a:t>Generating and Testing Hypotheses</a:t>
            </a:r>
          </a:p>
          <a:p>
            <a:r>
              <a:rPr lang="en-US" dirty="0" smtClean="0"/>
              <a:t>Cues, Questions, and Advance Organizers</a:t>
            </a:r>
            <a:endParaRPr lang="en-US" dirty="0"/>
          </a:p>
        </p:txBody>
      </p:sp>
      <p:sp>
        <p:nvSpPr>
          <p:cNvPr id="4" name="Action Button: Custom 3">
            <a:hlinkClick r:id="" action="ppaction://hlinkshowjump?jump=nextslide" highlightClick="1"/>
          </p:cNvPr>
          <p:cNvSpPr/>
          <p:nvPr/>
        </p:nvSpPr>
        <p:spPr>
          <a:xfrm>
            <a:off x="457200" y="17526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457200" y="22098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457200" y="26670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4" action="ppaction://hlinksldjump" highlightClick="1"/>
          </p:cNvPr>
          <p:cNvSpPr/>
          <p:nvPr/>
        </p:nvSpPr>
        <p:spPr>
          <a:xfrm>
            <a:off x="457200" y="30480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457200" y="35052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Custom 9">
            <a:hlinkClick r:id="rId6" action="ppaction://hlinksldjump" highlightClick="1"/>
          </p:cNvPr>
          <p:cNvSpPr/>
          <p:nvPr/>
        </p:nvSpPr>
        <p:spPr>
          <a:xfrm>
            <a:off x="457200" y="40386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457200" y="44958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8" action="ppaction://hlinksldjump" highlightClick="1"/>
          </p:cNvPr>
          <p:cNvSpPr/>
          <p:nvPr/>
        </p:nvSpPr>
        <p:spPr>
          <a:xfrm>
            <a:off x="457200" y="49530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>
            <a:off x="457200" y="5410200"/>
            <a:ext cx="381000" cy="22860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Cooperative Learning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Cooperative groups should be kept small in size—3 or 4 members.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Cooperative learning should be applied consistently and systematically, but not overused.</a:t>
            </a:r>
          </a:p>
          <a:p>
            <a:pPr eaLnBrk="1" hangingPunct="1"/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Cooperative Learning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Tasks given to cooperative groups should be well structured.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students do not have sufficient time to practice skills independently, cooperative learning is being overused.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0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elements of Cooperative Learning</a:t>
            </a:r>
          </a:p>
          <a:p>
            <a:pPr lvl="1"/>
            <a:r>
              <a:rPr lang="en-US" sz="2000" dirty="0" smtClean="0"/>
              <a:t>Positive interdependence (sink or swim together)</a:t>
            </a:r>
          </a:p>
          <a:p>
            <a:pPr lvl="1"/>
            <a:r>
              <a:rPr lang="en-US" sz="2000" dirty="0" smtClean="0"/>
              <a:t>Face-to-Face interaction ( helping each other, applauding success and effort)</a:t>
            </a:r>
          </a:p>
          <a:p>
            <a:pPr lvl="1"/>
            <a:r>
              <a:rPr lang="en-US" sz="2000" dirty="0" smtClean="0"/>
              <a:t>Individual and Group Accountability ( each member must contribute)</a:t>
            </a:r>
          </a:p>
          <a:p>
            <a:pPr lvl="1"/>
            <a:r>
              <a:rPr lang="en-US" sz="2000" dirty="0" smtClean="0"/>
              <a:t>Interpersonal and small group skills (communication, trust, decision making &amp; conflict resolution)</a:t>
            </a:r>
          </a:p>
          <a:p>
            <a:pPr lvl="1"/>
            <a:r>
              <a:rPr lang="en-US" sz="2000" dirty="0" smtClean="0"/>
              <a:t>Group processing ( How well did we do? Function as group?)</a:t>
            </a:r>
          </a:p>
          <a:p>
            <a:pPr lvl="1">
              <a:buNone/>
            </a:pPr>
            <a:endParaRPr lang="en-US" sz="2400" dirty="0" smtClean="0"/>
          </a:p>
          <a:p>
            <a:r>
              <a:rPr lang="en-US" sz="2400" dirty="0" smtClean="0"/>
              <a:t>Vary Grouping Criteria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Managing Group Size (3-5 members)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Technologies Can Help?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467600" cy="3810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500" dirty="0" err="1" smtClean="0"/>
              <a:t>Webquests</a:t>
            </a:r>
            <a:endParaRPr lang="en-US" sz="3500" dirty="0" smtClean="0"/>
          </a:p>
          <a:p>
            <a:r>
              <a:rPr lang="en-US" sz="3500" dirty="0" err="1" smtClean="0"/>
              <a:t>Powerpoint</a:t>
            </a:r>
            <a:endParaRPr lang="en-US" sz="3500" dirty="0" smtClean="0"/>
          </a:p>
          <a:p>
            <a:r>
              <a:rPr lang="en-US" sz="3500" dirty="0" smtClean="0"/>
              <a:t>Online Projects</a:t>
            </a:r>
          </a:p>
          <a:p>
            <a:r>
              <a:rPr lang="en-US" sz="3500" dirty="0" smtClean="0"/>
              <a:t>Scavenger Hunts</a:t>
            </a:r>
          </a:p>
          <a:p>
            <a:r>
              <a:rPr lang="en-US" sz="3500" dirty="0" smtClean="0"/>
              <a:t>Online/ Downloadable Games </a:t>
            </a:r>
          </a:p>
          <a:p>
            <a:pPr lvl="1"/>
            <a:r>
              <a:rPr lang="en-US" dirty="0" smtClean="0"/>
              <a:t>Jeopardy, Wheel of Fortune, Twenty Questions, Are You Smarter than a 5</a:t>
            </a:r>
            <a:r>
              <a:rPr lang="en-US" baseline="30000" dirty="0" smtClean="0"/>
              <a:t>th</a:t>
            </a:r>
            <a:r>
              <a:rPr lang="en-US" dirty="0" smtClean="0"/>
              <a:t> Grader? Etc…</a:t>
            </a:r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305800" y="6172200"/>
            <a:ext cx="533400" cy="4572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Setting Objectives and Providing Feedback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Instructional goals narrow what students focus on.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Instructional goals should not be too specific.</a:t>
            </a:r>
          </a:p>
          <a:p>
            <a:pPr lvl="1" eaLnBrk="1" hangingPunct="1"/>
            <a:r>
              <a:rPr lang="en-US" smtClean="0"/>
              <a:t>Goals stated in behavioral objective format are not as effective as goals stated in more general formats.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Setting Objectives and Providing Feedback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Students should be encouraged to personalize the teacher’s goals, adapting them to their personal needs and desires.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Setting Objectives and Providing Feedback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Feedback should be </a:t>
            </a:r>
            <a:r>
              <a:rPr lang="en-US" sz="2800" i="1" smtClean="0"/>
              <a:t>corrective in nature.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i="1" smtClean="0"/>
          </a:p>
          <a:p>
            <a:pPr eaLnBrk="1" hangingPunct="1"/>
            <a:r>
              <a:rPr lang="en-US" sz="2800" smtClean="0"/>
              <a:t>The best feedback </a:t>
            </a:r>
            <a:r>
              <a:rPr lang="en-US" sz="2800" i="1" smtClean="0"/>
              <a:t>shows students what is accurate and what is not.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i="1" smtClean="0"/>
          </a:p>
          <a:p>
            <a:pPr eaLnBrk="1" hangingPunct="1"/>
            <a:r>
              <a:rPr lang="en-US" sz="2800" smtClean="0"/>
              <a:t>Asking students to </a:t>
            </a:r>
            <a:r>
              <a:rPr lang="en-US" sz="2800" i="1" smtClean="0"/>
              <a:t>keep working on a task until they succeed appears to enhance student achievement.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Setting Objectives and Providing Feedback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Feedback should be timely.</a:t>
            </a:r>
          </a:p>
          <a:p>
            <a:pPr lvl="1" eaLnBrk="1" hangingPunct="1"/>
            <a:r>
              <a:rPr lang="en-US" smtClean="0"/>
              <a:t>The larger the delay in giving feedback, the less improvement one will see.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i="1" smtClean="0"/>
              <a:t>Feedback should be specific to a criterion</a:t>
            </a:r>
            <a:r>
              <a:rPr lang="en-US" smtClean="0"/>
              <a:t>, telling students where they stand relative to a specific target of knowledge or skill.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Setting Objectives and Providing Feedback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can effectively provide some of their own feedback. 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In fact, non-authoritative feedback produces the most gain.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295400"/>
          </a:xfrm>
        </p:spPr>
        <p:txBody>
          <a:bodyPr/>
          <a:lstStyle/>
          <a:p>
            <a:r>
              <a:rPr lang="en-US" dirty="0" smtClean="0"/>
              <a:t>Rubrics for Feedback</a:t>
            </a:r>
          </a:p>
          <a:p>
            <a:r>
              <a:rPr lang="en-US" dirty="0" smtClean="0"/>
              <a:t>Student Self Assessment Forms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3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Resources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40386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Word processors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 Portfolios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Rubricmaker</a:t>
            </a:r>
            <a:r>
              <a:rPr lang="en-US" sz="3200" dirty="0" smtClean="0"/>
              <a:t>/</a:t>
            </a:r>
            <a:r>
              <a:rPr lang="en-US" sz="3200" dirty="0" err="1" smtClean="0"/>
              <a:t>Rubistar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Action Button: Return 5">
            <a:hlinkClick r:id="rId2" action="ppaction://hlinksldjump" highlightClick="1"/>
          </p:cNvPr>
          <p:cNvSpPr/>
          <p:nvPr/>
        </p:nvSpPr>
        <p:spPr>
          <a:xfrm>
            <a:off x="8229600" y="6019800"/>
            <a:ext cx="609600" cy="5334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Identifying Similarities and Differences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000" dirty="0" smtClean="0"/>
              <a:t>Presenting students with explicit guidance and asking them to </a:t>
            </a:r>
            <a:r>
              <a:rPr lang="en-US" sz="3000" i="1" dirty="0" smtClean="0"/>
              <a:t>identifying similarities and differences</a:t>
            </a:r>
            <a:r>
              <a:rPr lang="en-US" sz="3000" dirty="0" smtClean="0"/>
              <a:t> enhances students’ understanding of and ability to use knowledge.</a:t>
            </a:r>
          </a:p>
          <a:p>
            <a:pPr>
              <a:lnSpc>
                <a:spcPct val="90000"/>
              </a:lnSpc>
            </a:pPr>
            <a:endParaRPr lang="en-US" sz="3000" dirty="0" smtClean="0"/>
          </a:p>
          <a:p>
            <a:r>
              <a:rPr lang="en-US" sz="3000" dirty="0" smtClean="0"/>
              <a:t>Representing similarities and differences in </a:t>
            </a:r>
            <a:r>
              <a:rPr lang="en-US" sz="3000" i="1" dirty="0" smtClean="0"/>
              <a:t>graphic or symbolic form</a:t>
            </a:r>
            <a:r>
              <a:rPr lang="en-US" sz="3000" dirty="0" smtClean="0"/>
              <a:t> enhances students’ understanding of and ability to use knowledge.</a:t>
            </a:r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Identification of similarities and differences can be accomplished in a variety of ways.  The identification of similarities and differences is a highly engaging activity.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Generating and Testing Hypotheses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Hypotheses generation and testing can be approached in a more inductive or deductive manner.</a:t>
            </a:r>
          </a:p>
          <a:p>
            <a:pPr lvl="1" eaLnBrk="1" hangingPunct="1"/>
            <a:r>
              <a:rPr lang="en-US" smtClean="0"/>
              <a:t>Inductive—use general rules to make prediction about specific event.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Deductive—specific pieces of information lead to general conclusion.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Generating and Testing Hypotheses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4400" smtClean="0"/>
              <a:t>Teachers should ask students to clearly explain their hypotheses and their conclusions.</a:t>
            </a:r>
          </a:p>
          <a:p>
            <a:pPr eaLnBrk="1" hangingPunct="1">
              <a:buFont typeface="Wingdings" pitchFamily="2" charset="2"/>
              <a:buNone/>
            </a:pPr>
            <a:endParaRPr lang="en-US" sz="4400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Generating and Testing Hypotheses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Appropriate teaching strategies include:</a:t>
            </a:r>
          </a:p>
          <a:p>
            <a:pPr lvl="1" eaLnBrk="1" hangingPunct="1"/>
            <a:r>
              <a:rPr lang="en-US" smtClean="0"/>
              <a:t>Systems analysis</a:t>
            </a:r>
          </a:p>
          <a:p>
            <a:pPr lvl="1" eaLnBrk="1" hangingPunct="1"/>
            <a:r>
              <a:rPr lang="en-US" smtClean="0"/>
              <a:t>Problem solving opportunities</a:t>
            </a:r>
          </a:p>
          <a:p>
            <a:pPr lvl="1" eaLnBrk="1" hangingPunct="1"/>
            <a:r>
              <a:rPr lang="en-US" smtClean="0"/>
              <a:t>Historical investigations</a:t>
            </a:r>
          </a:p>
          <a:p>
            <a:pPr lvl="1" eaLnBrk="1" hangingPunct="1"/>
            <a:r>
              <a:rPr lang="en-US" smtClean="0"/>
              <a:t>Invention</a:t>
            </a:r>
          </a:p>
          <a:p>
            <a:pPr lvl="1" eaLnBrk="1" hangingPunct="1"/>
            <a:r>
              <a:rPr lang="en-US" smtClean="0"/>
              <a:t>Experimental inquiry</a:t>
            </a:r>
          </a:p>
          <a:p>
            <a:pPr lvl="1" eaLnBrk="1" hangingPunct="1"/>
            <a:r>
              <a:rPr lang="en-US" smtClean="0"/>
              <a:t>Use of decision making</a:t>
            </a:r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153400" y="5943600"/>
            <a:ext cx="609600" cy="5334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Inspiration, </a:t>
            </a:r>
            <a:r>
              <a:rPr kumimoji="0" lang="en-US" sz="1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Kidspiration</a:t>
            </a:r>
            <a:r>
              <a:rPr kumimoji="0" lang="en-US" sz="1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1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11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Webspiration</a:t>
            </a:r>
            <a:endParaRPr kumimoji="0" lang="en-US" sz="1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100" dirty="0" smtClean="0"/>
              <a:t>Problem Solving Projects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100" dirty="0" smtClean="0"/>
              <a:t>Excel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100" dirty="0" smtClean="0"/>
              <a:t>Web-based projects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100" dirty="0" smtClean="0"/>
              <a:t>Subject specific websites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100" dirty="0" smtClean="0"/>
              <a:t>Discovery Education Website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11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Resources</a:t>
            </a:r>
            <a:endParaRPr lang="en-US" dirty="0"/>
          </a:p>
        </p:txBody>
      </p:sp>
      <p:sp>
        <p:nvSpPr>
          <p:cNvPr id="4" name="Action Button: Return 3">
            <a:hlinkClick r:id="rId2" action="ppaction://hlinksldjump" highlightClick="1"/>
          </p:cNvPr>
          <p:cNvSpPr/>
          <p:nvPr/>
        </p:nvSpPr>
        <p:spPr>
          <a:xfrm>
            <a:off x="8001000" y="6019800"/>
            <a:ext cx="685800" cy="6096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2005013"/>
            <a:ext cx="83629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57250"/>
            <a:ext cx="8229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41148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http://www.learner.org/interactives/parkphysics/coaster/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09600"/>
            <a:ext cx="21145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914400"/>
            <a:ext cx="26955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1999" y="609598"/>
          <a:ext cx="6096000" cy="5715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133941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Name:</a:t>
                      </a: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41"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33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700" b="1" i="0" u="none" strike="noStrike">
                          <a:latin typeface="Tahoma"/>
                        </a:rPr>
                        <a:t>Prediction Chart</a:t>
                      </a: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41"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85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latin typeface="Tahoma"/>
                        </a:rPr>
                        <a:t>My Prediction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latin typeface="Tahoma"/>
                        </a:rPr>
                        <a:t>Was the prediction true or false?  Why?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78211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211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211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211"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0" i="0" u="none" strike="noStrike">
                          <a:latin typeface="Tahoma"/>
                        </a:rPr>
                        <a:t> </a:t>
                      </a:r>
                    </a:p>
                  </a:txBody>
                  <a:tcPr marL="3959" marR="3959" marT="395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211"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600" b="0" i="0" u="none" strike="noStrike" dirty="0">
                        <a:latin typeface="Tahoma"/>
                      </a:endParaRPr>
                    </a:p>
                  </a:txBody>
                  <a:tcPr marL="3959" marR="3959" marT="3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306887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886200" y="609600"/>
            <a:ext cx="2852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http://kids.mysterynet.com/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752600"/>
            <a:ext cx="7924800" cy="481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650" y="547688"/>
            <a:ext cx="63627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Return 2">
            <a:hlinkClick r:id="rId3" action="ppaction://hlinksldjump" highlightClick="1"/>
          </p:cNvPr>
          <p:cNvSpPr/>
          <p:nvPr/>
        </p:nvSpPr>
        <p:spPr>
          <a:xfrm>
            <a:off x="8305800" y="6324600"/>
            <a:ext cx="609600" cy="5334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Suggested Teaching Strategies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COMPARING—the process of identifying similarities and differences between or among things or ideas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CLASSIFYING—the process of grouping things that are alike into categories on the basis of their characteristics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4114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Venn Diagram</a:t>
            </a:r>
          </a:p>
          <a:p>
            <a:r>
              <a:rPr lang="en-US" dirty="0" smtClean="0"/>
              <a:t>- Comparison Matrix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4419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-Word and Picture Sorts</a:t>
            </a:r>
          </a:p>
          <a:p>
            <a:r>
              <a:rPr lang="en-US" dirty="0" smtClean="0"/>
              <a:t>- Column Format</a:t>
            </a:r>
          </a:p>
          <a:p>
            <a:r>
              <a:rPr lang="en-US" dirty="0" smtClean="0"/>
              <a:t>- Concept Mapping</a:t>
            </a:r>
            <a:endParaRPr lang="en-US" dirty="0"/>
          </a:p>
        </p:txBody>
      </p:sp>
      <p:sp>
        <p:nvSpPr>
          <p:cNvPr id="9" name="5-Point Star 8">
            <a:hlinkClick r:id="rId2" action="ppaction://hlinksldjump"/>
          </p:cNvPr>
          <p:cNvSpPr/>
          <p:nvPr/>
        </p:nvSpPr>
        <p:spPr>
          <a:xfrm>
            <a:off x="762000" y="4800600"/>
            <a:ext cx="609600" cy="457200"/>
          </a:xfrm>
          <a:prstGeom prst="star5">
            <a:avLst>
              <a:gd name="adj" fmla="val 22362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>
            <a:hlinkClick r:id="rId3" action="ppaction://hlinksldjump"/>
          </p:cNvPr>
          <p:cNvSpPr/>
          <p:nvPr/>
        </p:nvSpPr>
        <p:spPr>
          <a:xfrm>
            <a:off x="4953000" y="5562600"/>
            <a:ext cx="533400" cy="533400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Cues, Questions, and Advance Organizers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i="1" smtClean="0"/>
              <a:t>Cues, questions, and advanced organizers</a:t>
            </a:r>
            <a:r>
              <a:rPr lang="en-US" sz="2800" smtClean="0"/>
              <a:t> should focus on what is important as opposed to what is unusual.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“Higher level” questions or advanced organizers produce deeper learning than “lower level” questions or advanced organizers.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Cues, Questions, and Advance Organizers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“Waiting” briefly before accepting responses from students has the effect of increasing the depth of students’ answers.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Questions are effective learning tools even when asked before a learning experience.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Cues, Questions, and Advance Organizers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Advance organizers are most useful with information that is not well organized.</a:t>
            </a:r>
          </a:p>
          <a:p>
            <a:pPr eaLnBrk="1" hangingPunct="1"/>
            <a:endParaRPr lang="en-US" sz="4400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81400"/>
          </a:xfrm>
        </p:spPr>
        <p:txBody>
          <a:bodyPr>
            <a:normAutofit fontScale="47500" lnSpcReduction="20000"/>
          </a:bodyPr>
          <a:lstStyle/>
          <a:p>
            <a:r>
              <a:rPr lang="en-US" sz="7600" dirty="0" smtClean="0"/>
              <a:t>Focus on important information</a:t>
            </a:r>
          </a:p>
          <a:p>
            <a:r>
              <a:rPr lang="en-US" sz="7600" dirty="0" smtClean="0"/>
              <a:t>Use explicit cues</a:t>
            </a:r>
          </a:p>
          <a:p>
            <a:r>
              <a:rPr lang="en-US" sz="7600" dirty="0" smtClean="0"/>
              <a:t>Ask inferential and analytical questions</a:t>
            </a:r>
          </a:p>
          <a:p>
            <a:r>
              <a:rPr lang="en-US" sz="7600" dirty="0" smtClean="0"/>
              <a:t>Use expository and narrative organizers</a:t>
            </a:r>
          </a:p>
          <a:p>
            <a:r>
              <a:rPr lang="en-US" sz="7600" dirty="0" smtClean="0"/>
              <a:t>Use graphic organizers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r>
              <a:rPr lang="en-US" dirty="0" smtClean="0"/>
              <a:t>Inspiration, </a:t>
            </a:r>
            <a:r>
              <a:rPr lang="en-US" dirty="0" err="1" smtClean="0"/>
              <a:t>Kidspiration</a:t>
            </a:r>
            <a:r>
              <a:rPr lang="en-US" dirty="0" smtClean="0"/>
              <a:t>, </a:t>
            </a:r>
            <a:r>
              <a:rPr lang="en-US" dirty="0" err="1" smtClean="0"/>
              <a:t>Wbspiration</a:t>
            </a:r>
            <a:endParaRPr lang="en-US" dirty="0" smtClean="0"/>
          </a:p>
          <a:p>
            <a:r>
              <a:rPr lang="en-US" dirty="0" smtClean="0"/>
              <a:t>Kid Pix</a:t>
            </a:r>
          </a:p>
          <a:p>
            <a:r>
              <a:rPr lang="en-US" dirty="0" smtClean="0"/>
              <a:t>Word Processor</a:t>
            </a:r>
          </a:p>
          <a:p>
            <a:r>
              <a:rPr lang="en-US" dirty="0" smtClean="0"/>
              <a:t>Web 2.0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>
                <a:hlinkClick r:id="rId2"/>
              </a:rPr>
              <a:t>http://www.rcs.k12.tn.us/rc/instruction/marzano_strategies.htm</a:t>
            </a:r>
            <a:endParaRPr lang="en-US" dirty="0" smtClean="0"/>
          </a:p>
          <a:p>
            <a:r>
              <a:rPr lang="en-US" u="sng" dirty="0" smtClean="0">
                <a:hlinkClick r:id="rId3"/>
              </a:rPr>
              <a:t>http://t4.jordan.k12.ut.us/professional_development/strategies/#four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http://manila.esu6.org/instructionalstrategies/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http://www.ccsweb.cabarrus.k12.nc.us/education/components/scrapbook/default.php?sectiondetailid=93625&amp;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http://www.marzanoresearch.com/reproducibles/designing_teaching.html#reproducibles</a:t>
            </a:r>
            <a:endParaRPr lang="en-US" dirty="0" smtClean="0"/>
          </a:p>
          <a:p>
            <a:r>
              <a:rPr lang="en-US" u="sng" dirty="0" smtClean="0">
                <a:hlinkClick r:id="rId7"/>
              </a:rPr>
              <a:t>http://www.marzanoresearch.com/reproducibles/formative_assessment.html#reproducibles</a:t>
            </a:r>
            <a:endParaRPr lang="en-US" dirty="0" smtClean="0"/>
          </a:p>
          <a:p>
            <a:r>
              <a:rPr lang="en-US" u="sng" dirty="0" smtClean="0">
                <a:hlinkClick r:id="rId8"/>
              </a:rPr>
              <a:t>http://www.marzanoresearch.com/reproducibles/vocabulary_games.html#reproducibles</a:t>
            </a:r>
            <a:endParaRPr lang="en-US" dirty="0" smtClean="0"/>
          </a:p>
          <a:p>
            <a:r>
              <a:rPr lang="en-US" u="sng" dirty="0" smtClean="0">
                <a:hlinkClick r:id="rId9"/>
              </a:rPr>
              <a:t>http://www.marzanoresearch.com/reproducibles/highly_engaged.html#reproducibles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Suggested Teaching Strategies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1"/>
            <a:ext cx="4038600" cy="4114800"/>
          </a:xfrm>
        </p:spPr>
        <p:txBody>
          <a:bodyPr/>
          <a:lstStyle/>
          <a:p>
            <a:pPr eaLnBrk="1" hangingPunct="1"/>
            <a:r>
              <a:rPr lang="en-US" smtClean="0"/>
              <a:t>CREATING METAPHORS—identifying a general or basic pattern in a specific topic and then finding another topic that appears to be different but has the same pattern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1"/>
            <a:ext cx="4038600" cy="3276600"/>
          </a:xfrm>
        </p:spPr>
        <p:txBody>
          <a:bodyPr/>
          <a:lstStyle/>
          <a:p>
            <a:pPr eaLnBrk="1" hangingPunct="1"/>
            <a:r>
              <a:rPr lang="en-US" dirty="0" smtClean="0"/>
              <a:t>CREATING ANALOGIES—identifying relationships between pairs of concepts, identifying relationships between relationships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5867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Internet  is an information  superhighway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50292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Whale is to Mammal as Snake is to Reptile</a:t>
            </a:r>
            <a:endParaRPr lang="en-US" dirty="0"/>
          </a:p>
        </p:txBody>
      </p:sp>
      <p:sp>
        <p:nvSpPr>
          <p:cNvPr id="7" name="Action Button: Forward or Next 6">
            <a:hlinkClick r:id="rId2" action="ppaction://hlinksldjump" highlightClick="1"/>
          </p:cNvPr>
          <p:cNvSpPr/>
          <p:nvPr/>
        </p:nvSpPr>
        <p:spPr>
          <a:xfrm>
            <a:off x="8382000" y="6400800"/>
            <a:ext cx="762000" cy="4572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363" y="762000"/>
            <a:ext cx="71532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69000">
              <a:schemeClr val="bg1"/>
            </a:gs>
            <a:gs pos="100000">
              <a:srgbClr val="000000"/>
            </a:gs>
            <a:gs pos="84000">
              <a:schemeClr val="bg1"/>
            </a:gs>
            <a:gs pos="49000">
              <a:schemeClr val="tx2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00188"/>
            <a:ext cx="70104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ction Button: Return 2">
            <a:hlinkClick r:id="rId3" action="ppaction://hlinksldjump" highlightClick="1"/>
          </p:cNvPr>
          <p:cNvSpPr/>
          <p:nvPr/>
        </p:nvSpPr>
        <p:spPr>
          <a:xfrm>
            <a:off x="8305800" y="6172200"/>
            <a:ext cx="533400" cy="381000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</TotalTime>
  <Words>1972</Words>
  <Application>Microsoft Macintosh PowerPoint</Application>
  <PresentationFormat>On-screen Show (4:3)</PresentationFormat>
  <Paragraphs>318</Paragraphs>
  <Slides>65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Instructional Strategies and  Technology</vt:lpstr>
      <vt:lpstr>Like Pulling a Rabbit Out of A Hat!</vt:lpstr>
      <vt:lpstr>Research-Based Instruction</vt:lpstr>
      <vt:lpstr>9 Instructional Strategies That Improve Student Achievement</vt:lpstr>
      <vt:lpstr>Identifying Similarities and Differences</vt:lpstr>
      <vt:lpstr>Suggested Teaching Strategies</vt:lpstr>
      <vt:lpstr>Suggested Teaching Strategies</vt:lpstr>
      <vt:lpstr>Slide 8</vt:lpstr>
      <vt:lpstr>Slide 9</vt:lpstr>
      <vt:lpstr>Slide 10</vt:lpstr>
      <vt:lpstr>Slide 11</vt:lpstr>
      <vt:lpstr>What Technologies Can Help?</vt:lpstr>
      <vt:lpstr>Summarizing and Note Taking</vt:lpstr>
      <vt:lpstr>Summarizing and Note Taking</vt:lpstr>
      <vt:lpstr>Summarizing and Note Taking</vt:lpstr>
      <vt:lpstr>Teaching Strategies</vt:lpstr>
      <vt:lpstr>Slide 17</vt:lpstr>
      <vt:lpstr>Teaching Strategies (con’t)</vt:lpstr>
      <vt:lpstr>What Technologies Can Help?</vt:lpstr>
      <vt:lpstr>Reinforcing Effort and Providing Recognition</vt:lpstr>
      <vt:lpstr>Reinforcing Effort and Providing Recognition</vt:lpstr>
      <vt:lpstr>Strategies</vt:lpstr>
      <vt:lpstr>What Technologies Can Help?</vt:lpstr>
      <vt:lpstr>Homework and Practice</vt:lpstr>
      <vt:lpstr>Homework and Practice</vt:lpstr>
      <vt:lpstr>Homework and Practice </vt:lpstr>
      <vt:lpstr>Strategies</vt:lpstr>
      <vt:lpstr>What Technologies Can Help?</vt:lpstr>
      <vt:lpstr>Nonlinguistic Representations</vt:lpstr>
      <vt:lpstr>Nonlinguistic Representations</vt:lpstr>
      <vt:lpstr>What Technologies Can Help?</vt:lpstr>
      <vt:lpstr>Technology (con’t)</vt:lpstr>
      <vt:lpstr>Slide 33</vt:lpstr>
      <vt:lpstr>Slide 34</vt:lpstr>
      <vt:lpstr>Slide 35</vt:lpstr>
      <vt:lpstr>Slide 36</vt:lpstr>
      <vt:lpstr>Slide 37</vt:lpstr>
      <vt:lpstr>Slide 38</vt:lpstr>
      <vt:lpstr>Cooperative Learning</vt:lpstr>
      <vt:lpstr>Cooperative Learning</vt:lpstr>
      <vt:lpstr>Cooperative Learning</vt:lpstr>
      <vt:lpstr>Strategies</vt:lpstr>
      <vt:lpstr>What Technologies Can Help?</vt:lpstr>
      <vt:lpstr>Setting Objectives and Providing Feedback</vt:lpstr>
      <vt:lpstr>Setting Objectives and Providing Feedback</vt:lpstr>
      <vt:lpstr>Setting Objectives and Providing Feedback</vt:lpstr>
      <vt:lpstr>Setting Objectives and Providing Feedback</vt:lpstr>
      <vt:lpstr>Setting Objectives and Providing Feedback</vt:lpstr>
      <vt:lpstr>Strategies</vt:lpstr>
      <vt:lpstr>Generating and Testing Hypotheses</vt:lpstr>
      <vt:lpstr>Generating and Testing Hypotheses</vt:lpstr>
      <vt:lpstr>Generating and Testing Hypotheses</vt:lpstr>
      <vt:lpstr>Technology Resources</vt:lpstr>
      <vt:lpstr>Slide 54</vt:lpstr>
      <vt:lpstr>Slide 55</vt:lpstr>
      <vt:lpstr>Slide 56</vt:lpstr>
      <vt:lpstr>Slide 57</vt:lpstr>
      <vt:lpstr>Slide 58</vt:lpstr>
      <vt:lpstr>Slide 59</vt:lpstr>
      <vt:lpstr>Cues, Questions, and Advance Organizers</vt:lpstr>
      <vt:lpstr>Cues, Questions, and Advance Organizers</vt:lpstr>
      <vt:lpstr>Cues, Questions, and Advance Organizers</vt:lpstr>
      <vt:lpstr>Strategies</vt:lpstr>
      <vt:lpstr>Technology Resources</vt:lpstr>
      <vt:lpstr>Resources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Strategies</dc:title>
  <dc:creator>rparmigiani</dc:creator>
  <cp:lastModifiedBy>Rosemary Parmigiani</cp:lastModifiedBy>
  <cp:revision>35</cp:revision>
  <cp:lastPrinted>2010-09-28T18:58:37Z</cp:lastPrinted>
  <dcterms:created xsi:type="dcterms:W3CDTF">2010-09-28T19:29:04Z</dcterms:created>
  <dcterms:modified xsi:type="dcterms:W3CDTF">2010-09-28T19:29:19Z</dcterms:modified>
</cp:coreProperties>
</file>